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57" r:id="rId5"/>
    <p:sldId id="268" r:id="rId6"/>
    <p:sldId id="269" r:id="rId7"/>
    <p:sldId id="258" r:id="rId8"/>
    <p:sldId id="259" r:id="rId9"/>
    <p:sldId id="260" r:id="rId10"/>
    <p:sldId id="261" r:id="rId11"/>
    <p:sldId id="266" r:id="rId12"/>
    <p:sldId id="267" r:id="rId13"/>
    <p:sldId id="262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492ED0A-D754-4484-8ECB-35B3041873DC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2EA8BDC-146F-420F-8133-9ED8551CC23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ubs.ext.vt.edu/420/420-254/420-254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Limestone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Effects of Precipitation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49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Acid 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Acid rain is formed when sulfuric and nitric acid is released into the atmosphere.</a:t>
            </a:r>
          </a:p>
          <a:p>
            <a:r>
              <a:rPr lang="en-US" sz="1400" dirty="0" smtClean="0"/>
              <a:t>The emission of these toxics into the environment is due to human activities.</a:t>
            </a:r>
          </a:p>
          <a:p>
            <a:r>
              <a:rPr lang="en-US" sz="1400" dirty="0" smtClean="0"/>
              <a:t>Therefore, activities such as combustion of engines, industrial combustion, industrial, and agricultural processes release these toxics into the atmosphere.</a:t>
            </a:r>
          </a:p>
          <a:p>
            <a:r>
              <a:rPr lang="en-US" sz="1400" dirty="0" smtClean="0"/>
              <a:t>As a results, acid rain sips into the soil and water bodies to case acidic precipitations on water surfaces. </a:t>
            </a:r>
            <a:endParaRPr lang="en-US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191001"/>
            <a:ext cx="2819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563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Limestone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Acid precipitates on water surfaces react with calcium carbonate anions.</a:t>
            </a:r>
          </a:p>
          <a:p>
            <a:r>
              <a:rPr lang="en-US" dirty="0" smtClean="0"/>
              <a:t>The reaction results in a bicarbonate solution.</a:t>
            </a:r>
          </a:p>
          <a:p>
            <a:r>
              <a:rPr lang="en-US" dirty="0" smtClean="0"/>
              <a:t>As a result, there will be constant levels of H2CO3 on the surface of water.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648200"/>
            <a:ext cx="6705600" cy="113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233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Limestone (calcium carbonate and calcite ) should be used for the purpose of liming. </a:t>
            </a:r>
          </a:p>
          <a:p>
            <a:r>
              <a:rPr lang="en-US" sz="1400" dirty="0" smtClean="0"/>
              <a:t>These types of lime are inexpensive and readily available.</a:t>
            </a:r>
          </a:p>
          <a:p>
            <a:r>
              <a:rPr lang="en-US" sz="1400" dirty="0" smtClean="0"/>
              <a:t>Liming reduces toxic metals that are dissolved in lakes and streams.</a:t>
            </a:r>
          </a:p>
          <a:p>
            <a:r>
              <a:rPr lang="en-US" sz="1400" dirty="0" smtClean="0"/>
              <a:t>It raises the alkalinity of water, therefore, reducing acidity.</a:t>
            </a:r>
          </a:p>
          <a:p>
            <a:r>
              <a:rPr lang="en-US" sz="1400" dirty="0" smtClean="0"/>
              <a:t>Lakes and streams have soft water that have little buffering capacity.</a:t>
            </a:r>
          </a:p>
          <a:p>
            <a:r>
              <a:rPr lang="en-US" sz="1400" dirty="0" smtClean="0"/>
              <a:t>Lime is applied on the surface of lakes and streams to restore water quality.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272643"/>
            <a:ext cx="4572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2421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Much Limestone Should be Applied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most typical application of limestone should range between 1- 2 tons per surface acre (</a:t>
            </a:r>
            <a:r>
              <a:rPr lang="en-US" dirty="0" err="1" smtClean="0"/>
              <a:t>Helfrich</a:t>
            </a:r>
            <a:r>
              <a:rPr lang="en-US" dirty="0" smtClean="0"/>
              <a:t>, </a:t>
            </a:r>
            <a:r>
              <a:rPr lang="en-US" dirty="0" err="1" smtClean="0"/>
              <a:t>Neves</a:t>
            </a:r>
            <a:r>
              <a:rPr lang="en-US" dirty="0" smtClean="0"/>
              <a:t>, &amp; </a:t>
            </a:r>
            <a:r>
              <a:rPr lang="en-US" dirty="0" err="1" smtClean="0"/>
              <a:t>Parkhurst</a:t>
            </a:r>
            <a:r>
              <a:rPr lang="en-US" dirty="0" smtClean="0"/>
              <a:t>, (2019). </a:t>
            </a:r>
          </a:p>
          <a:p>
            <a:r>
              <a:rPr lang="en-US" dirty="0" smtClean="0"/>
              <a:t>Consultants use computer applications and small-scale lab simulations to approximate the limestone levels required on specific treatment site.</a:t>
            </a:r>
          </a:p>
          <a:p>
            <a:r>
              <a:rPr lang="en-US" dirty="0" smtClean="0"/>
              <a:t>There are chemical test kits that can be used to measure acidity and alkalinity levels. </a:t>
            </a:r>
          </a:p>
          <a:p>
            <a:r>
              <a:rPr lang="en-US" dirty="0" smtClean="0"/>
              <a:t>Calculation of limestone needed for a particular areas is based on a number of factors.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721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Affecting the Level of Limestone Applied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Acidity and lake bottom water chemistry.</a:t>
            </a:r>
          </a:p>
          <a:p>
            <a:r>
              <a:rPr lang="en-US" dirty="0" smtClean="0"/>
              <a:t>Existing pH, hardness, and alkalinity.</a:t>
            </a:r>
          </a:p>
          <a:p>
            <a:r>
              <a:rPr lang="en-US" dirty="0" smtClean="0"/>
              <a:t>Water temperature and quality.</a:t>
            </a:r>
          </a:p>
          <a:p>
            <a:r>
              <a:rPr lang="en-US" dirty="0" smtClean="0"/>
              <a:t>Target water quality (appropriate pH). </a:t>
            </a:r>
          </a:p>
          <a:p>
            <a:r>
              <a:rPr lang="en-US" dirty="0" smtClean="0"/>
              <a:t>Types of aquatic plants available.</a:t>
            </a:r>
          </a:p>
          <a:p>
            <a:r>
              <a:rPr lang="en-US" dirty="0" smtClean="0"/>
              <a:t>Water density.</a:t>
            </a:r>
          </a:p>
          <a:p>
            <a:r>
              <a:rPr lang="en-US" dirty="0" smtClean="0"/>
              <a:t>Purity, type, and particle size of lime.</a:t>
            </a:r>
          </a:p>
          <a:p>
            <a:r>
              <a:rPr lang="en-US" dirty="0" smtClean="0"/>
              <a:t>Flushing and volume rate.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902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 of Buffering Materials to Water Bodies Directly: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Lime particles are added in lakes and streams with acid precipitates directly. </a:t>
            </a:r>
          </a:p>
          <a:p>
            <a:r>
              <a:rPr lang="en-US" sz="1400" dirty="0" smtClean="0"/>
              <a:t>The lime neutralizes the acids </a:t>
            </a:r>
            <a:r>
              <a:rPr lang="en-US" sz="1400" smtClean="0"/>
              <a:t>imsmediately</a:t>
            </a:r>
            <a:r>
              <a:rPr lang="en-US" sz="1400" dirty="0" smtClean="0"/>
              <a:t>,</a:t>
            </a:r>
          </a:p>
          <a:p>
            <a:r>
              <a:rPr lang="en-US" sz="1400" dirty="0" smtClean="0"/>
              <a:t>Therefore, improving the water </a:t>
            </a:r>
            <a:r>
              <a:rPr lang="en-US" sz="1400" dirty="0" err="1" smtClean="0"/>
              <a:t>pH.</a:t>
            </a:r>
            <a:endParaRPr lang="en-US" sz="1400" dirty="0" smtClean="0"/>
          </a:p>
          <a:p>
            <a:r>
              <a:rPr lang="en-US" sz="1400" dirty="0" smtClean="0"/>
              <a:t>The water from the water bodies is titrated using a </a:t>
            </a:r>
            <a:r>
              <a:rPr lang="en-US" sz="1400" dirty="0" err="1" smtClean="0"/>
              <a:t>doser</a:t>
            </a:r>
            <a:r>
              <a:rPr lang="en-US" sz="1400" dirty="0" smtClean="0"/>
              <a:t> equipment.</a:t>
            </a:r>
          </a:p>
          <a:p>
            <a:r>
              <a:rPr lang="en-US" sz="1400" dirty="0" smtClean="0"/>
              <a:t>Grained limestone is combined with water to form slurry (Clair, 2011).</a:t>
            </a:r>
            <a:endParaRPr lang="en-US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962400"/>
            <a:ext cx="47434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078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 measuring sensors are used control the amounts of lime added to the water.</a:t>
            </a:r>
          </a:p>
          <a:p>
            <a:r>
              <a:rPr lang="en-US" dirty="0" smtClean="0"/>
              <a:t>The sensors are located both upstream and downstream..</a:t>
            </a:r>
          </a:p>
          <a:p>
            <a:r>
              <a:rPr lang="en-US" dirty="0" smtClean="0"/>
              <a:t>The number </a:t>
            </a:r>
            <a:r>
              <a:rPr lang="en-US" dirty="0" err="1" smtClean="0"/>
              <a:t>dosers</a:t>
            </a:r>
            <a:r>
              <a:rPr lang="en-US" dirty="0" smtClean="0"/>
              <a:t> used depend on the type of site.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840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 and Disadvantages of Using In-Stream Dosing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Advantages: </a:t>
            </a:r>
          </a:p>
          <a:p>
            <a:r>
              <a:rPr lang="en-US" dirty="0" smtClean="0"/>
              <a:t>It helps to target fish populations that are in the lakes or streams.</a:t>
            </a:r>
          </a:p>
          <a:p>
            <a:r>
              <a:rPr lang="en-US" dirty="0" smtClean="0"/>
              <a:t>The pH and calcium levels can be varied consistently to reach optimal levels.</a:t>
            </a:r>
          </a:p>
          <a:p>
            <a:r>
              <a:rPr lang="en-US" dirty="0" smtClean="0"/>
              <a:t>As a result, aquatic species can be protected as well as lime waste will be reduced.</a:t>
            </a:r>
          </a:p>
          <a:p>
            <a:pPr marL="0" indent="0">
              <a:buNone/>
            </a:pPr>
            <a:r>
              <a:rPr lang="en-US" dirty="0" smtClean="0"/>
              <a:t>Disadvantages:</a:t>
            </a:r>
          </a:p>
          <a:p>
            <a:r>
              <a:rPr lang="en-US" dirty="0" smtClean="0"/>
              <a:t>The dosing equipment is expensive since it needs continual maintenance.</a:t>
            </a:r>
          </a:p>
          <a:p>
            <a:r>
              <a:rPr lang="en-US" dirty="0" err="1" smtClean="0"/>
              <a:t>Dosers</a:t>
            </a:r>
            <a:r>
              <a:rPr lang="en-US" dirty="0" smtClean="0"/>
              <a:t> needs long-term operation; therefore, it is time-consuming.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940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 of Buffering Materials to Lake/ Stream Sediments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Lime particles  (dolomite) are added to stream and lake sediments.</a:t>
            </a:r>
          </a:p>
          <a:p>
            <a:r>
              <a:rPr lang="en-US" dirty="0" smtClean="0"/>
              <a:t>Base citations and bicarbonate particles pass through barriers.</a:t>
            </a:r>
          </a:p>
          <a:p>
            <a:pPr marL="0" indent="0">
              <a:buNone/>
            </a:pPr>
            <a:r>
              <a:rPr lang="en-US" dirty="0" smtClean="0"/>
              <a:t>Limitations</a:t>
            </a:r>
          </a:p>
          <a:p>
            <a:r>
              <a:rPr lang="en-US" dirty="0" smtClean="0"/>
              <a:t>Lime can be covered rapidly with organometallic coatings; therefore, reducing its dissolution.</a:t>
            </a:r>
          </a:p>
          <a:p>
            <a:r>
              <a:rPr lang="en-US" dirty="0" smtClean="0"/>
              <a:t>Vigorous lakes and streams often do not have barriers since the bedrock has been shifted downstream (Clair, 2011).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185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 of Buffering Chemicals in Catchment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Buffering compounds are added to water catchment areas using helicopters.</a:t>
            </a:r>
          </a:p>
          <a:p>
            <a:r>
              <a:rPr lang="en-US" dirty="0" smtClean="0"/>
              <a:t>The methodology is an alternative to in-stream and lake liming.</a:t>
            </a:r>
          </a:p>
          <a:p>
            <a:pPr marL="0" indent="0">
              <a:buNone/>
            </a:pPr>
            <a:r>
              <a:rPr lang="en-US" dirty="0" smtClean="0"/>
              <a:t>Advantages:</a:t>
            </a:r>
          </a:p>
          <a:p>
            <a:r>
              <a:rPr lang="en-US" dirty="0" smtClean="0"/>
              <a:t>It avoids the tradeoffs of lake water columns mixed poorly.</a:t>
            </a:r>
          </a:p>
          <a:p>
            <a:r>
              <a:rPr lang="en-US" dirty="0" smtClean="0"/>
              <a:t>It is appropriate for detoxifying remote and smaller water bodies that are not easily accessible.</a:t>
            </a:r>
          </a:p>
          <a:p>
            <a:r>
              <a:rPr lang="en-US" dirty="0" smtClean="0"/>
              <a:t>It also require lower maintenance since the lime is not applied frequently.</a:t>
            </a:r>
          </a:p>
          <a:p>
            <a:r>
              <a:rPr lang="en-US" dirty="0" smtClean="0"/>
              <a:t>Complex dosing systems are not required.</a:t>
            </a:r>
          </a:p>
          <a:p>
            <a:r>
              <a:rPr lang="en-US" dirty="0" smtClean="0"/>
              <a:t>It also restores base saturation to initial levels.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441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Cont.: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method is disadvantageous since it requires a high application cost. </a:t>
            </a:r>
          </a:p>
          <a:p>
            <a:r>
              <a:rPr lang="en-US" sz="2400" dirty="0" smtClean="0"/>
              <a:t>The amount of lime required is often based on soil conditions and types.</a:t>
            </a:r>
          </a:p>
          <a:p>
            <a:r>
              <a:rPr lang="en-US" sz="2400" dirty="0" smtClean="0"/>
              <a:t>Also, water flow path and site areas also affect the application of lime. 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3657600"/>
            <a:ext cx="49339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277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Chemicals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The chemical used most often is limestone (calcium carbonate).</a:t>
            </a:r>
          </a:p>
          <a:p>
            <a:r>
              <a:rPr lang="en-US" sz="1200" dirty="0" smtClean="0"/>
              <a:t>Acid precipitation creates strong anions that are partly in equilibrium with aluminum and other metals.</a:t>
            </a:r>
          </a:p>
          <a:p>
            <a:r>
              <a:rPr lang="en-US" sz="1200" dirty="0" smtClean="0"/>
              <a:t>Higher levels of acid in the water causes the release of high amounts of aluminum ions.</a:t>
            </a:r>
          </a:p>
          <a:p>
            <a:r>
              <a:rPr lang="en-US" sz="1200" dirty="0" smtClean="0"/>
              <a:t>Lowering the pH between the range of 4-4.5 reduces the toxicity of aluminum.</a:t>
            </a:r>
          </a:p>
          <a:p>
            <a:r>
              <a:rPr lang="en-US" sz="1200" dirty="0" smtClean="0"/>
              <a:t>Al exist as Al3+in water bodies.</a:t>
            </a:r>
          </a:p>
          <a:p>
            <a:r>
              <a:rPr lang="en-US" sz="1200" dirty="0" smtClean="0"/>
              <a:t>Between 5.0-6.0 pH levels, Al ions are still positively charged.</a:t>
            </a:r>
          </a:p>
          <a:p>
            <a:r>
              <a:rPr lang="en-US" sz="1200" dirty="0" smtClean="0"/>
              <a:t>Between 6-7 pH levels,  Al ions are precipitated as amorphous aluminum compounds (Clair, 2011).</a:t>
            </a:r>
          </a:p>
          <a:p>
            <a:endParaRPr lang="en-US" sz="12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038600"/>
            <a:ext cx="3048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069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Clair, A. T. (2011). Liming for the mitigation of 	acid rain effects in freshwaters: A review 	of recent results. </a:t>
            </a:r>
            <a:r>
              <a:rPr lang="en-US" i="1" dirty="0" smtClean="0"/>
              <a:t>Environmental Reviews</a:t>
            </a:r>
            <a:r>
              <a:rPr lang="en-US" dirty="0" smtClean="0"/>
              <a:t>, 1	3(1), 91-128. </a:t>
            </a:r>
          </a:p>
          <a:p>
            <a:pPr marL="0" indent="0">
              <a:buNone/>
            </a:pPr>
            <a:r>
              <a:rPr lang="en-US" dirty="0" err="1" smtClean="0"/>
              <a:t>Helfrich</a:t>
            </a:r>
            <a:r>
              <a:rPr lang="en-US" dirty="0" smtClean="0"/>
              <a:t>, A. L., </a:t>
            </a:r>
            <a:r>
              <a:rPr lang="en-US" dirty="0" err="1" smtClean="0"/>
              <a:t>Neves</a:t>
            </a:r>
            <a:r>
              <a:rPr lang="en-US" dirty="0" smtClean="0"/>
              <a:t>, J. R., &amp; </a:t>
            </a:r>
            <a:r>
              <a:rPr lang="en-US" dirty="0" err="1" smtClean="0"/>
              <a:t>Parkhurst</a:t>
            </a:r>
            <a:r>
              <a:rPr lang="en-US" dirty="0" smtClean="0"/>
              <a:t>, J. (2019). 	Liming acidified lakes and ponds. Virginia 	Cooperative Extension. Retrieved from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	https://www.pubs.ext.vt.edu/420/420-	254/420-254.html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6496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191</TotalTime>
  <Words>829</Words>
  <Application>Microsoft Office PowerPoint</Application>
  <PresentationFormat>On-screen Show (4:3)</PresentationFormat>
  <Paragraphs>83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Austin</vt:lpstr>
      <vt:lpstr>Limestone</vt:lpstr>
      <vt:lpstr>Acid Rain</vt:lpstr>
      <vt:lpstr>Effect of Limestone</vt:lpstr>
      <vt:lpstr>Liming</vt:lpstr>
      <vt:lpstr>How Much Limestone Should be Applied </vt:lpstr>
      <vt:lpstr>Factors Affecting the Level of Limestone Applied</vt:lpstr>
      <vt:lpstr>Addition of Buffering Materials to Water Bodies Directly: Methodology</vt:lpstr>
      <vt:lpstr>Cont.</vt:lpstr>
      <vt:lpstr>Advantages  and Disadvantages of Using In-Stream Dosing</vt:lpstr>
      <vt:lpstr>Addition of Buffering Materials to Lake/ Stream Sediments</vt:lpstr>
      <vt:lpstr>Addition of Buffering Chemicals in Catchment Areas</vt:lpstr>
      <vt:lpstr>Cont.: Disadvantages</vt:lpstr>
      <vt:lpstr>Chemicals Used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Limestone</dc:title>
  <dc:creator>Windows User</dc:creator>
  <cp:lastModifiedBy>Windows User</cp:lastModifiedBy>
  <cp:revision>16</cp:revision>
  <dcterms:created xsi:type="dcterms:W3CDTF">2019-12-10T16:36:46Z</dcterms:created>
  <dcterms:modified xsi:type="dcterms:W3CDTF">2019-12-10T19:48:41Z</dcterms:modified>
</cp:coreProperties>
</file>